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1/4/2020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library.yale.edu/cataloging/music/instnam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ishclub.com/vocabulary/music-popular.htm" TargetMode="External"/><Relationship Id="rId7" Type="http://schemas.openxmlformats.org/officeDocument/2006/relationships/hyperlink" Target="https://www.esl-lounge.com/student/toefl/toefl-096-reading.php" TargetMode="External"/><Relationship Id="rId2" Type="http://schemas.openxmlformats.org/officeDocument/2006/relationships/hyperlink" Target="https://www.englishclub.com/vocabulary/music-popular-quiz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yenglishpages.com/site_php_files/reading-cellist-of-sarajevo.php" TargetMode="External"/><Relationship Id="rId5" Type="http://schemas.openxmlformats.org/officeDocument/2006/relationships/hyperlink" Target="https://www.myenglishpages.com/site_php_files/reading-rap-music.php" TargetMode="External"/><Relationship Id="rId4" Type="http://schemas.openxmlformats.org/officeDocument/2006/relationships/hyperlink" Target="https://www.esolcourses.com/content/topics/music/elvis-presley/reading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-galaxy.com/music.htm" TargetMode="External"/><Relationship Id="rId2" Type="http://schemas.openxmlformats.org/officeDocument/2006/relationships/hyperlink" Target="https://www.kaplaninternational.com/blog/using-music-to-learn-englis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esireland.ie/improve-your-english-by-listening-to-music/" TargetMode="External"/><Relationship Id="rId5" Type="http://schemas.openxmlformats.org/officeDocument/2006/relationships/hyperlink" Target="http://www.learnenglish-online.com/listening/music.html" TargetMode="External"/><Relationship Id="rId4" Type="http://schemas.openxmlformats.org/officeDocument/2006/relationships/hyperlink" Target="https://www.englishexercises.org/exercise.asp?id=6938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business-english/grammar" TargetMode="External"/><Relationship Id="rId2" Type="http://schemas.openxmlformats.org/officeDocument/2006/relationships/hyperlink" Target="https://www.fluentu.com/english/business/blog/advanced-business-englis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usinessenglishresources.com/learn-english-for-business/teachers-section/grammar-lessons-2/" TargetMode="External"/><Relationship Id="rId5" Type="http://schemas.openxmlformats.org/officeDocument/2006/relationships/hyperlink" Target="https://www.businessenglishsite.com/business-english-grammar-tests.ht" TargetMode="External"/><Relationship Id="rId4" Type="http://schemas.openxmlformats.org/officeDocument/2006/relationships/hyperlink" Target="http://www.better-english.com/grammar.htm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iteslj.org/Techniques/Yoo-Song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nglishclub.com/vocabulary/music-vocabulary.htm" TargetMode="External"/><Relationship Id="rId3" Type="http://schemas.openxmlformats.org/officeDocument/2006/relationships/hyperlink" Target="https://www.ego4u.com/en/cram-up/grammar" TargetMode="External"/><Relationship Id="rId7" Type="http://schemas.openxmlformats.org/officeDocument/2006/relationships/hyperlink" Target="https://www.wordreference.com/engr/" TargetMode="External"/><Relationship Id="rId2" Type="http://schemas.openxmlformats.org/officeDocument/2006/relationships/hyperlink" Target="http://ecourse.uoi.gr/mod/url/view.php?id=776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doceonline.com/" TargetMode="External"/><Relationship Id="rId5" Type="http://schemas.openxmlformats.org/officeDocument/2006/relationships/hyperlink" Target="http://ecourse.uoi.gr/mod/url/view.php?id=7757" TargetMode="External"/><Relationship Id="rId4" Type="http://schemas.openxmlformats.org/officeDocument/2006/relationships/hyperlink" Target="http://ecourse.uoi.gr/mod/resource/view.php?id=1124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English For Music Studies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Διδάσκουσα Ευρύκλεια </a:t>
            </a:r>
            <a:r>
              <a:rPr lang="el-GR" dirty="0" err="1" smtClean="0"/>
              <a:t>Δογορίτη</a:t>
            </a:r>
            <a:endParaRPr lang="el-GR" dirty="0" smtClean="0"/>
          </a:p>
          <a:p>
            <a:r>
              <a:rPr lang="el-GR" dirty="0" smtClean="0"/>
              <a:t>ΕΕΠ</a:t>
            </a:r>
            <a:endParaRPr lang="en-US" dirty="0" smtClean="0"/>
          </a:p>
          <a:p>
            <a:r>
              <a:rPr lang="el-GR" dirty="0" smtClean="0"/>
              <a:t>Παν/κος Υπότροφος </a:t>
            </a:r>
            <a:endParaRPr lang="en-US" dirty="0" smtClean="0"/>
          </a:p>
          <a:p>
            <a:r>
              <a:rPr lang="el-GR" dirty="0" smtClean="0"/>
              <a:t>Τμήμα Μετάφρασης και Διερμηνείας </a:t>
            </a:r>
          </a:p>
          <a:p>
            <a:r>
              <a:rPr lang="el-GR" dirty="0" smtClean="0"/>
              <a:t>Πανεπιστήμιο Ιωαννίνων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Vocabulary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English Music </a:t>
            </a:r>
            <a:r>
              <a:rPr lang="en-US" b="1" dirty="0" smtClean="0"/>
              <a:t>♪ </a:t>
            </a:r>
            <a:r>
              <a:rPr lang="en-US" dirty="0" smtClean="0"/>
              <a:t>terminology</a:t>
            </a:r>
            <a:endParaRPr lang="en-US" dirty="0" smtClean="0">
              <a:hlinkClick r:id="rId2"/>
            </a:endParaRPr>
          </a:p>
          <a:p>
            <a:r>
              <a:rPr lang="en-US" dirty="0" smtClean="0"/>
              <a:t>The names of numbers  in English</a:t>
            </a:r>
          </a:p>
          <a:p>
            <a:r>
              <a:rPr lang="en-US" dirty="0" smtClean="0"/>
              <a:t>The names of instruments and voices in English</a:t>
            </a:r>
          </a:p>
          <a:p>
            <a:r>
              <a:rPr lang="en-US" dirty="0" smtClean="0"/>
              <a:t>Online translating dictionaries for music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https://web.library.yale.edu/cataloging/music/instname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Comprehension tests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hlinkClick r:id="rId2"/>
              </a:rPr>
              <a:t>https://www.englishclub.com/vocabulary/music-popular-quiz.php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https://www.englishclub.com/vocabulary/music-popular.htm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https://www.esolcourses.com/content/topics/music/elvis-presley/reading.html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https://www.myenglishpages.com/site_php_files/reading-rap-music.php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https://www.myenglishpages.com/site_php_files/reading-cellist-of-sarajevo.php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https://www.esl-lounge.com/student/toefl/toefl-096-reading.php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Listening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GOALS: listening comprehension, writing, spelling, learners interaction &amp; team-work, self- and peer-assessment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https://www.kaplaninternational.com/blog/using-music-to-learn-english</a:t>
            </a:r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http://www.esl-galaxy.com/music.htm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https://www.englishexercises.org/exercise.asp?id=6938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http://www.learnenglish-online.com/listening/music.html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https://www.yesireland.ie/improve-your-english-by-listening-to-music/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 Reference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Using good English grammar when talking or writing always </a:t>
            </a:r>
            <a:r>
              <a:rPr lang="en-US" dirty="0" smtClean="0">
                <a:hlinkClick r:id="rId2"/>
              </a:rPr>
              <a:t>creates a positive </a:t>
            </a:r>
            <a:r>
              <a:rPr lang="en-US" dirty="0" err="1" smtClean="0">
                <a:hlinkClick r:id="rId2"/>
              </a:rPr>
              <a:t>impression</a:t>
            </a:r>
            <a:r>
              <a:rPr lang="en-US" dirty="0" err="1" smtClean="0"/>
              <a:t>.Here</a:t>
            </a:r>
            <a:r>
              <a:rPr lang="en-US" dirty="0" smtClean="0"/>
              <a:t> are some good references to build your grammar skills</a:t>
            </a:r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https://www.ego4u.com/en/business-english/grammar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http://www.better-english.com/grammar.htm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https://www.businessenglishsite.com/business-english-grammar-tests.ht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https://www.businessenglishresources.com/learn-english-for-business/teachers-section/grammar-lessons-2/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Brazis</a:t>
            </a:r>
            <a:r>
              <a:rPr lang="en-US" dirty="0" smtClean="0"/>
              <a:t>, R and </a:t>
            </a:r>
            <a:r>
              <a:rPr lang="en-US" dirty="0" err="1" smtClean="0"/>
              <a:t>Kavaliauskiene</a:t>
            </a:r>
            <a:r>
              <a:rPr lang="en-US" dirty="0" smtClean="0"/>
              <a:t>, G </a:t>
            </a:r>
            <a:r>
              <a:rPr lang="en-US" i="1" dirty="0" smtClean="0"/>
              <a:t>Application of Multiple Intelligences Theory to Teaching</a:t>
            </a:r>
            <a:r>
              <a:rPr lang="en-US" dirty="0" smtClean="0"/>
              <a:t> </a:t>
            </a:r>
            <a:r>
              <a:rPr lang="en-US" i="1" dirty="0" smtClean="0"/>
              <a:t>English</a:t>
            </a:r>
            <a:r>
              <a:rPr lang="en-US" dirty="0" smtClean="0"/>
              <a:t>, in Network, A Journal for English language Teacher Education, Vol. 3, No 2, April 2000, pp. 47-51.</a:t>
            </a:r>
          </a:p>
          <a:p>
            <a:r>
              <a:rPr lang="en-US" dirty="0" smtClean="0"/>
              <a:t>Cook, G. 2000.Language Play, Language Learning. Oxford University Press.</a:t>
            </a:r>
          </a:p>
          <a:p>
            <a:r>
              <a:rPr lang="en-US" dirty="0" err="1" smtClean="0"/>
              <a:t>Yoo</a:t>
            </a:r>
            <a:r>
              <a:rPr lang="en-US" dirty="0" smtClean="0"/>
              <a:t>, I W </a:t>
            </a:r>
            <a:r>
              <a:rPr lang="en-US" i="1" dirty="0" smtClean="0"/>
              <a:t>Focused Listening with Songs</a:t>
            </a:r>
            <a:r>
              <a:rPr lang="en-US" dirty="0" smtClean="0"/>
              <a:t>, The Internet TESL Journal, Vol. VIII, No 7, July 2002, </a:t>
            </a:r>
            <a:r>
              <a:rPr lang="en-US" dirty="0" smtClean="0">
                <a:hlinkClick r:id="rId2"/>
              </a:rPr>
              <a:t>http://iteslj.org/Techniques/Yoo-Songs.html</a:t>
            </a:r>
            <a:endParaRPr lang="en-US" dirty="0" smtClean="0"/>
          </a:p>
          <a:p>
            <a:r>
              <a:rPr lang="en-US" dirty="0" smtClean="0"/>
              <a:t>Swan, M and Walter C. 1993. </a:t>
            </a:r>
            <a:r>
              <a:rPr lang="en-US" i="1" dirty="0" smtClean="0"/>
              <a:t>The New Cambridge English Course, Upper-Intermediate</a:t>
            </a:r>
            <a:r>
              <a:rPr lang="en-US" dirty="0" smtClean="0"/>
              <a:t>, CUP.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Details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Course Date: October 21, 2019-Jan 13, 2020</a:t>
            </a:r>
            <a:endParaRPr lang="el-GR" dirty="0" smtClean="0"/>
          </a:p>
          <a:p>
            <a:r>
              <a:rPr lang="en-GB" dirty="0" smtClean="0"/>
              <a:t>Duration: 12 weeks</a:t>
            </a:r>
            <a:endParaRPr lang="el-GR" dirty="0" smtClean="0"/>
          </a:p>
          <a:p>
            <a:r>
              <a:rPr lang="en-GB" u="sng" dirty="0" smtClean="0"/>
              <a:t>Commitment:  2 hrs lab</a:t>
            </a:r>
            <a:endParaRPr lang="el-GR" dirty="0" smtClean="0"/>
          </a:p>
          <a:p>
            <a:r>
              <a:rPr lang="en-GB" dirty="0" smtClean="0"/>
              <a:t>Requirement: none</a:t>
            </a:r>
            <a:endParaRPr lang="el-GR" dirty="0" smtClean="0"/>
          </a:p>
          <a:p>
            <a:r>
              <a:rPr lang="en-GB" dirty="0" smtClean="0"/>
              <a:t>Course type: blended</a:t>
            </a:r>
            <a:endParaRPr lang="el-GR" dirty="0" smtClean="0"/>
          </a:p>
          <a:p>
            <a:r>
              <a:rPr lang="en-GB" dirty="0" smtClean="0"/>
              <a:t>Credential: 2 marks </a:t>
            </a:r>
            <a:endParaRPr lang="el-GR" dirty="0" smtClean="0"/>
          </a:p>
          <a:p>
            <a:r>
              <a:rPr lang="en-GB" dirty="0" smtClean="0"/>
              <a:t>Instructor: </a:t>
            </a:r>
            <a:r>
              <a:rPr lang="en-GB" dirty="0" err="1" smtClean="0"/>
              <a:t>Evie</a:t>
            </a:r>
            <a:r>
              <a:rPr lang="en-GB" dirty="0" smtClean="0"/>
              <a:t> </a:t>
            </a:r>
            <a:r>
              <a:rPr lang="en-GB" dirty="0" err="1" smtClean="0"/>
              <a:t>Dogoriti</a:t>
            </a:r>
            <a:r>
              <a:rPr lang="en-GB" dirty="0" smtClean="0"/>
              <a:t>, EEP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Course description: 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	This course will focus on the English registers and genres used in the field of music and the language that students will need as music majors. </a:t>
            </a:r>
            <a:endParaRPr lang="el-GR" dirty="0" smtClean="0"/>
          </a:p>
          <a:p>
            <a:pPr algn="just"/>
            <a:r>
              <a:rPr lang="en-US" dirty="0" smtClean="0"/>
              <a:t>	It focuses on the study of authentic reading and lecture materials from both academic and professional contexts </a:t>
            </a:r>
          </a:p>
          <a:p>
            <a:pPr algn="just"/>
            <a:r>
              <a:rPr lang="en-US" dirty="0" smtClean="0"/>
              <a:t>	it aids students in their integration of the core language skill areas of reading, writing, listening and speaking.</a:t>
            </a:r>
          </a:p>
          <a:p>
            <a:pPr algn="just"/>
            <a:r>
              <a:rPr lang="en-US" dirty="0" smtClean="0"/>
              <a:t>	  Subjects that are related to music are given special attention. 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Learning outcomes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enhancing </a:t>
            </a:r>
            <a:r>
              <a:rPr lang="en-GB" dirty="0" smtClean="0"/>
              <a:t>students’ oral and communicative skills, required for the presentation of assignments/reports/ projects in the English language, </a:t>
            </a:r>
          </a:p>
          <a:p>
            <a:r>
              <a:rPr lang="en-GB" dirty="0" smtClean="0"/>
              <a:t>adopting the necessary presentation skills (structure, organization, vocabulary). </a:t>
            </a:r>
          </a:p>
          <a:p>
            <a:r>
              <a:rPr lang="en-GB" dirty="0" smtClean="0"/>
              <a:t> students will practice in written essays</a:t>
            </a:r>
          </a:p>
          <a:p>
            <a:r>
              <a:rPr lang="en-GB" dirty="0" smtClean="0"/>
              <a:t> analysis and presentation of ideas and vocabulary relating to music, through written assignments</a:t>
            </a:r>
            <a:r>
              <a:rPr lang="en-GB" i="1" dirty="0" smtClean="0"/>
              <a:t> 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words: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English for Specific Purposes, music, </a:t>
            </a:r>
            <a:r>
              <a:rPr lang="en-US" dirty="0" err="1" smtClean="0"/>
              <a:t>Moocs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Teaching Method</a:t>
            </a:r>
          </a:p>
          <a:p>
            <a:r>
              <a:rPr lang="en-US" dirty="0" smtClean="0"/>
              <a:t>Blended, theory and lab with ICT in ELT</a:t>
            </a:r>
            <a:endParaRPr lang="el-GR" dirty="0" smtClean="0"/>
          </a:p>
          <a:p>
            <a:r>
              <a:rPr lang="en-US" dirty="0" smtClean="0"/>
              <a:t>Group work in </a:t>
            </a:r>
            <a:r>
              <a:rPr lang="en-GB" dirty="0" smtClean="0"/>
              <a:t>homogeneous sessions for class work assignments</a:t>
            </a:r>
            <a:endParaRPr lang="el-GR" dirty="0" smtClean="0"/>
          </a:p>
          <a:p>
            <a:pPr>
              <a:buNone/>
            </a:pPr>
            <a:r>
              <a:rPr lang="en-US" b="1" dirty="0" smtClean="0"/>
              <a:t>	Assessment</a:t>
            </a:r>
          </a:p>
          <a:p>
            <a:r>
              <a:rPr lang="en-US" dirty="0" smtClean="0"/>
              <a:t>Summative:</a:t>
            </a:r>
            <a:r>
              <a:rPr lang="el-GR" dirty="0" smtClean="0"/>
              <a:t> </a:t>
            </a:r>
            <a:r>
              <a:rPr lang="en-US" dirty="0" smtClean="0"/>
              <a:t>written term exam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requirements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Register at: </a:t>
            </a:r>
            <a:r>
              <a:rPr lang="en-US" dirty="0" smtClean="0">
                <a:solidFill>
                  <a:srgbClr val="FF0000"/>
                </a:solidFill>
              </a:rPr>
              <a:t>http://ecourse.uoi.gr/course</a:t>
            </a:r>
            <a:r>
              <a:rPr lang="en-US" dirty="0" smtClean="0"/>
              <a:t>/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good level of general English B2-C2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Regular attendance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Study for at least/most 1h per week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Participate in class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Consult your teacher or your fellow students </a:t>
            </a:r>
          </a:p>
          <a:p>
            <a:pPr marL="514350" indent="-514350">
              <a:buNone/>
            </a:pPr>
            <a:r>
              <a:rPr lang="en-US" dirty="0" smtClean="0"/>
              <a:t> Course grade </a:t>
            </a:r>
          </a:p>
          <a:p>
            <a:pPr marL="514350" indent="-514350">
              <a:buNone/>
            </a:pPr>
            <a:r>
              <a:rPr lang="en-US" dirty="0" smtClean="0"/>
              <a:t>final exam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Syllabus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 texts </a:t>
            </a:r>
          </a:p>
          <a:p>
            <a:r>
              <a:rPr lang="en-US" dirty="0" smtClean="0"/>
              <a:t>Music terminology</a:t>
            </a:r>
          </a:p>
          <a:p>
            <a:r>
              <a:rPr lang="en-US" dirty="0" smtClean="0"/>
              <a:t>Grammar building </a:t>
            </a:r>
          </a:p>
          <a:p>
            <a:r>
              <a:rPr lang="en-US" dirty="0" smtClean="0"/>
              <a:t>Listening podcasts</a:t>
            </a:r>
          </a:p>
          <a:p>
            <a:r>
              <a:rPr lang="en-US" dirty="0" smtClean="0"/>
              <a:t>Written assignments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err="1" smtClean="0"/>
              <a:t>Useful</a:t>
            </a:r>
            <a:r>
              <a:rPr lang="fr-FR" b="1" dirty="0" smtClean="0"/>
              <a:t> SOURCES (online </a:t>
            </a:r>
            <a:r>
              <a:rPr lang="fr-FR" b="1" dirty="0" err="1" smtClean="0"/>
              <a:t>dictionaries</a:t>
            </a:r>
            <a:r>
              <a:rPr lang="fr-FR" b="1" dirty="0" smtClean="0"/>
              <a:t>, </a:t>
            </a:r>
            <a:r>
              <a:rPr lang="fr-FR" b="1" dirty="0" err="1" smtClean="0"/>
              <a:t>grammar</a:t>
            </a:r>
            <a:r>
              <a:rPr lang="fr-FR" b="1" dirty="0" smtClean="0"/>
              <a:t>, etc.)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/>
            <a:r>
              <a:rPr lang="en-US" b="1" u="sng" dirty="0" smtClean="0">
                <a:hlinkClick r:id="rId2"/>
              </a:rPr>
              <a:t>Online English </a:t>
            </a:r>
            <a:r>
              <a:rPr lang="en-US" b="1" u="sng" dirty="0" err="1" smtClean="0">
                <a:hlinkClick r:id="rId2"/>
              </a:rPr>
              <a:t>GrammarURL</a:t>
            </a:r>
            <a:endParaRPr lang="en-US" b="1" u="sng" dirty="0" smtClean="0">
              <a:hlinkClick r:id="rId3"/>
            </a:endParaRPr>
          </a:p>
          <a:p>
            <a:pPr>
              <a:buNone/>
            </a:pPr>
            <a:r>
              <a:rPr lang="en-US" dirty="0" smtClean="0">
                <a:hlinkClick r:id="rId3"/>
              </a:rPr>
              <a:t>https://www.ego4u.com/en/cram-up/grammar</a:t>
            </a:r>
            <a:endParaRPr lang="en-US" dirty="0" smtClean="0"/>
          </a:p>
          <a:p>
            <a:pPr>
              <a:buNone/>
            </a:pPr>
            <a:r>
              <a:rPr lang="en-US" u="sng" dirty="0" smtClean="0">
                <a:hlinkClick r:id="rId4"/>
              </a:rPr>
              <a:t>Free online English </a:t>
            </a:r>
            <a:r>
              <a:rPr lang="en-US" u="sng" dirty="0" err="1" smtClean="0">
                <a:hlinkClick r:id="rId4"/>
              </a:rPr>
              <a:t>GrammarFile</a:t>
            </a:r>
            <a:endParaRPr lang="en-US" u="sng" dirty="0" smtClean="0"/>
          </a:p>
          <a:p>
            <a:r>
              <a:rPr lang="en-US" u="sng" dirty="0" smtClean="0">
                <a:hlinkClick r:id="rId5"/>
              </a:rPr>
              <a:t>Online Longman Dictionary of Contemporary </a:t>
            </a:r>
            <a:r>
              <a:rPr lang="en-US" u="sng" dirty="0" err="1" smtClean="0">
                <a:hlinkClick r:id="rId5"/>
              </a:rPr>
              <a:t>EnglishURL</a:t>
            </a:r>
            <a:r>
              <a:rPr lang="en-US" u="sng" dirty="0" smtClean="0"/>
              <a:t> </a:t>
            </a:r>
          </a:p>
          <a:p>
            <a:r>
              <a:rPr lang="en-US" dirty="0" smtClean="0">
                <a:hlinkClick r:id="rId6"/>
              </a:rPr>
              <a:t>https://www.ldoceonline.com/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https://www.wordreference.com/engr/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https://www.englishclub.com/vocabulary/music-vocabulary.htm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1559</TotalTime>
  <Words>288</Words>
  <Application>Microsoft Office PowerPoint</Application>
  <PresentationFormat>Προβολή στην οθόνη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Ηλιοστάσιο</vt:lpstr>
      <vt:lpstr>English For Music Studies</vt:lpstr>
      <vt:lpstr>Course Details</vt:lpstr>
      <vt:lpstr>Course description: </vt:lpstr>
      <vt:lpstr>Learning outcomes</vt:lpstr>
      <vt:lpstr>Key words:</vt:lpstr>
      <vt:lpstr>Methodology</vt:lpstr>
      <vt:lpstr>Course requirements</vt:lpstr>
      <vt:lpstr>Syllabus</vt:lpstr>
      <vt:lpstr>Useful SOURCES (online dictionaries, grammar, etc.)</vt:lpstr>
      <vt:lpstr>Vocabulary</vt:lpstr>
      <vt:lpstr>Reading Comprehension tests</vt:lpstr>
      <vt:lpstr>Listening</vt:lpstr>
      <vt:lpstr>Grammar Reference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Music Studies</dc:title>
  <dc:creator>Vaio</dc:creator>
  <cp:lastModifiedBy>Vaio</cp:lastModifiedBy>
  <cp:revision>21</cp:revision>
  <dcterms:created xsi:type="dcterms:W3CDTF">2006-08-16T00:00:00Z</dcterms:created>
  <dcterms:modified xsi:type="dcterms:W3CDTF">2020-01-03T23:50:26Z</dcterms:modified>
</cp:coreProperties>
</file>